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67" r:id="rId5"/>
  </p:sldIdLst>
  <p:sldSz cx="6858000" cy="9906000" type="A4"/>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9615E710-E600-44F4-9C29-CBF5408F33D9}">
          <p14:sldIdLst>
            <p14:sldId id="267"/>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hoo, D." initials="KD" lastIdx="1" clrIdx="0"/>
  <p:cmAuthor id="2" name="Charlotte Chamberlain" initials="CC" lastIdx="14" clrIdx="1"/>
  <p:cmAuthor id="3" name="Clare Pepper" initials="CP" lastIdx="54" clrIdx="2"/>
  <p:cmAuthor id="4" name="christopher.sparrow" initials="c" lastIdx="11" clrIdx="3"/>
  <p:cmAuthor id="5" name="Poonam Sharma" initials="PS" lastIdx="14" clrIdx="4"/>
  <p:cmAuthor id="6" name="Hassan Daji" initials="HD"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546A"/>
    <a:srgbClr val="4472C4"/>
    <a:srgbClr val="FF9900"/>
    <a:srgbClr val="FF7171"/>
    <a:srgbClr val="FF8181"/>
    <a:srgbClr val="FFDF79"/>
    <a:srgbClr val="E9EBF5"/>
    <a:srgbClr val="717054"/>
    <a:srgbClr val="CFD5EA"/>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8C32A8-7EEF-408C-B350-B3CB39F61830}" v="33" dt="2025-09-05T15:00:50.8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738FCA-32C7-497B-9D77-76CD9899189E}" type="datetimeFigureOut">
              <a:rPr lang="en-GB" smtClean="0"/>
              <a:t>21/01/2026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9D5D1C-9C0D-4FE3-8F63-6287EB266CE1}" type="slidenum">
              <a:rPr lang="en-GB" smtClean="0"/>
              <a:t>‹#›</a:t>
            </a:fld>
            <a:endParaRPr lang="en-GB"/>
          </a:p>
        </p:txBody>
      </p:sp>
    </p:spTree>
    <p:extLst>
      <p:ext uri="{BB962C8B-B14F-4D97-AF65-F5344CB8AC3E}">
        <p14:creationId xmlns:p14="http://schemas.microsoft.com/office/powerpoint/2010/main" val="3785669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39D5D1C-9C0D-4FE3-8F63-6287EB266CE1}" type="slidenum">
              <a:rPr lang="en-GB" smtClean="0"/>
              <a:t>1</a:t>
            </a:fld>
            <a:endParaRPr lang="en-GB"/>
          </a:p>
        </p:txBody>
      </p:sp>
    </p:spTree>
    <p:extLst>
      <p:ext uri="{BB962C8B-B14F-4D97-AF65-F5344CB8AC3E}">
        <p14:creationId xmlns:p14="http://schemas.microsoft.com/office/powerpoint/2010/main" val="6403493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743675004"/>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7" name="Object 6" hidden="1"/>
                      <p:cNvPicPr/>
                      <p:nvPr/>
                    </p:nvPicPr>
                    <p:blipFill>
                      <a:blip r:embed="rId4"/>
                      <a:stretch>
                        <a:fillRect/>
                      </a:stretch>
                    </p:blipFill>
                    <p:spPr>
                      <a:xfrm>
                        <a:off x="1589" y="1593"/>
                        <a:ext cx="1587" cy="1587"/>
                      </a:xfrm>
                      <a:prstGeom prst="rect">
                        <a:avLst/>
                      </a:prstGeom>
                    </p:spPr>
                  </p:pic>
                </p:oleObj>
              </mc:Fallback>
            </mc:AlternateContent>
          </a:graphicData>
        </a:graphic>
      </p:graphicFrame>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120DEFE-EE16-4D7A-A5EB-35FCD9FA6FEA}" type="datetimeFigureOut">
              <a:rPr lang="en-GB" smtClean="0"/>
              <a:t>21/01/2026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641602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20DEFE-EE16-4D7A-A5EB-35FCD9FA6FEA}" type="datetimeFigureOut">
              <a:rPr lang="en-GB" smtClean="0"/>
              <a:t>21/01/2026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952143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20DEFE-EE16-4D7A-A5EB-35FCD9FA6FEA}" type="datetimeFigureOut">
              <a:rPr lang="en-GB" smtClean="0"/>
              <a:t>21/01/2026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49332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20DEFE-EE16-4D7A-A5EB-35FCD9FA6FEA}" type="datetimeFigureOut">
              <a:rPr lang="en-GB" smtClean="0"/>
              <a:t>21/01/2026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62501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9" y="2469625"/>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9" y="6629231"/>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20DEFE-EE16-4D7A-A5EB-35FCD9FA6FEA}" type="datetimeFigureOut">
              <a:rPr lang="en-GB" smtClean="0"/>
              <a:t>21/01/2026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1568520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20DEFE-EE16-4D7A-A5EB-35FCD9FA6FEA}" type="datetimeFigureOut">
              <a:rPr lang="en-GB" smtClean="0"/>
              <a:t>21/01/2026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191149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4" y="527406"/>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2" y="2428348"/>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2" y="3618443"/>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4" y="2428348"/>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4" y="3618443"/>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20DEFE-EE16-4D7A-A5EB-35FCD9FA6FEA}" type="datetimeFigureOut">
              <a:rPr lang="en-GB" smtClean="0"/>
              <a:t>21/01/2026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1505773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1313398731"/>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6" name="Object 5" hidden="1"/>
                      <p:cNvPicPr/>
                      <p:nvPr/>
                    </p:nvPicPr>
                    <p:blipFill>
                      <a:blip r:embed="rId4"/>
                      <a:stretch>
                        <a:fillRect/>
                      </a:stretch>
                    </p:blipFill>
                    <p:spPr>
                      <a:xfrm>
                        <a:off x="1589" y="1593"/>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20DEFE-EE16-4D7A-A5EB-35FCD9FA6FEA}" type="datetimeFigureOut">
              <a:rPr lang="en-GB" smtClean="0"/>
              <a:t>21/01/2026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3642163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0DEFE-EE16-4D7A-A5EB-35FCD9FA6FEA}" type="datetimeFigureOut">
              <a:rPr lang="en-GB" smtClean="0"/>
              <a:t>21/01/2026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0188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6" y="1426287"/>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20DEFE-EE16-4D7A-A5EB-35FCD9FA6FEA}" type="datetimeFigureOut">
              <a:rPr lang="en-GB" smtClean="0"/>
              <a:t>21/01/2026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25644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6" y="1426287"/>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20DEFE-EE16-4D7A-A5EB-35FCD9FA6FEA}" type="datetimeFigureOut">
              <a:rPr lang="en-GB" smtClean="0"/>
              <a:t>21/01/2026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930366-25FF-4BC0-A94B-95D06F4BF305}" type="slidenum">
              <a:rPr lang="en-GB" smtClean="0"/>
              <a:t>‹#›</a:t>
            </a:fld>
            <a:endParaRPr lang="en-GB"/>
          </a:p>
        </p:txBody>
      </p:sp>
    </p:spTree>
    <p:extLst>
      <p:ext uri="{BB962C8B-B14F-4D97-AF65-F5344CB8AC3E}">
        <p14:creationId xmlns:p14="http://schemas.microsoft.com/office/powerpoint/2010/main" val="342292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3"/>
            </p:custDataLst>
            <p:extLst>
              <p:ext uri="{D42A27DB-BD31-4B8C-83A1-F6EECF244321}">
                <p14:modId xmlns:p14="http://schemas.microsoft.com/office/powerpoint/2010/main" val="3039746683"/>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14" imgW="530" imgH="528" progId="TCLayout.ActiveDocument.1">
                  <p:embed/>
                </p:oleObj>
              </mc:Choice>
              <mc:Fallback>
                <p:oleObj name="think-cell Slide" r:id="rId14" imgW="530" imgH="528" progId="TCLayout.ActiveDocument.1">
                  <p:embed/>
                  <p:pic>
                    <p:nvPicPr>
                      <p:cNvPr id="7" name="Object 6" hidden="1"/>
                      <p:cNvPicPr/>
                      <p:nvPr/>
                    </p:nvPicPr>
                    <p:blipFill>
                      <a:blip r:embed="rId15"/>
                      <a:stretch>
                        <a:fillRect/>
                      </a:stretch>
                    </p:blipFill>
                    <p:spPr>
                      <a:xfrm>
                        <a:off x="1589" y="1593"/>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471491" y="527406"/>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91"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401"/>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20DEFE-EE16-4D7A-A5EB-35FCD9FA6FEA}" type="datetimeFigureOut">
              <a:rPr lang="en-GB" smtClean="0"/>
              <a:t>21/01/2026</a:t>
            </a:fld>
            <a:endParaRPr lang="en-GB"/>
          </a:p>
        </p:txBody>
      </p:sp>
      <p:sp>
        <p:nvSpPr>
          <p:cNvPr id="5" name="Footer Placeholder 4"/>
          <p:cNvSpPr>
            <a:spLocks noGrp="1"/>
          </p:cNvSpPr>
          <p:nvPr>
            <p:ph type="ftr" sz="quarter" idx="3"/>
          </p:nvPr>
        </p:nvSpPr>
        <p:spPr>
          <a:xfrm>
            <a:off x="2271716" y="9181401"/>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401"/>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6930366-25FF-4BC0-A94B-95D06F4BF305}" type="slidenum">
              <a:rPr lang="en-GB" smtClean="0"/>
              <a:t>‹#›</a:t>
            </a:fld>
            <a:endParaRPr lang="en-GB"/>
          </a:p>
        </p:txBody>
      </p:sp>
    </p:spTree>
    <p:extLst>
      <p:ext uri="{BB962C8B-B14F-4D97-AF65-F5344CB8AC3E}">
        <p14:creationId xmlns:p14="http://schemas.microsoft.com/office/powerpoint/2010/main" val="761775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1.xml"/><Relationship Id="rId7" Type="http://schemas.openxmlformats.org/officeDocument/2006/relationships/hyperlink" Target="mailto:hnyicb.ppr@nhs.net" TargetMode="Externa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hyperlink" Target="https://hnyppr.org.uk/home" TargetMode="External"/><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hyperlink" Target="mailto:hnyicb.clinicaleffectivenessuni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87914" y="69670"/>
            <a:ext cx="6682173" cy="9706791"/>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p:cNvSpPr/>
          <p:nvPr/>
        </p:nvSpPr>
        <p:spPr>
          <a:xfrm>
            <a:off x="211493" y="678266"/>
            <a:ext cx="6428788" cy="1514826"/>
          </a:xfrm>
          <a:prstGeom prst="rect">
            <a:avLst/>
          </a:prstGeom>
          <a:solidFill>
            <a:schemeClr val="accent1">
              <a:lumMod val="40000"/>
              <a:lumOff val="60000"/>
              <a:alpha val="7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355600">
              <a:spcAft>
                <a:spcPts val="300"/>
              </a:spcAft>
            </a:pPr>
            <a:endParaRPr lang="en-US" sz="800">
              <a:solidFill>
                <a:schemeClr val="tx2"/>
              </a:solidFill>
              <a:latin typeface="Arial" panose="020B0604020202020204" pitchFamily="34" charset="0"/>
              <a:cs typeface="Arial" panose="020B0604020202020204" pitchFamily="34" charset="0"/>
            </a:endParaRPr>
          </a:p>
        </p:txBody>
      </p:sp>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62954551"/>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4" imgW="530" imgH="528" progId="TCLayout.ActiveDocument.1">
                  <p:embed/>
                </p:oleObj>
              </mc:Choice>
              <mc:Fallback>
                <p:oleObj name="think-cell Slide" r:id="rId4" imgW="530" imgH="528" progId="TCLayout.ActiveDocument.1">
                  <p:embed/>
                  <p:pic>
                    <p:nvPicPr>
                      <p:cNvPr id="4" name="Object 3" hidden="1"/>
                      <p:cNvPicPr/>
                      <p:nvPr/>
                    </p:nvPicPr>
                    <p:blipFill>
                      <a:blip r:embed="rId5"/>
                      <a:stretch>
                        <a:fillRect/>
                      </a:stretch>
                    </p:blipFill>
                    <p:spPr>
                      <a:xfrm>
                        <a:off x="1589" y="1593"/>
                        <a:ext cx="1587" cy="1587"/>
                      </a:xfrm>
                      <a:prstGeom prst="rect">
                        <a:avLst/>
                      </a:prstGeom>
                    </p:spPr>
                  </p:pic>
                </p:oleObj>
              </mc:Fallback>
            </mc:AlternateContent>
          </a:graphicData>
        </a:graphic>
      </p:graphicFrame>
      <p:sp>
        <p:nvSpPr>
          <p:cNvPr id="97" name="Rectangle 96"/>
          <p:cNvSpPr/>
          <p:nvPr/>
        </p:nvSpPr>
        <p:spPr>
          <a:xfrm>
            <a:off x="114632" y="259080"/>
            <a:ext cx="0" cy="95772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14606" y="155633"/>
            <a:ext cx="5535746" cy="307777"/>
          </a:xfrm>
          <a:prstGeom prst="rect">
            <a:avLst/>
          </a:prstGeom>
          <a:noFill/>
          <a:ln>
            <a:noFill/>
          </a:ln>
        </p:spPr>
        <p:txBody>
          <a:bodyPr wrap="none" lIns="0" tIns="0" rIns="0" bIns="0" rtlCol="0" anchor="t">
            <a:spAutoFit/>
          </a:bodyPr>
          <a:lstStyle/>
          <a:p>
            <a:r>
              <a:rPr lang="en-GB" sz="2000" b="1">
                <a:solidFill>
                  <a:schemeClr val="tx2"/>
                </a:solidFill>
                <a:latin typeface="Arial" panose="020B0604020202020204" pitchFamily="34" charset="0"/>
                <a:cs typeface="Arial" panose="020B0604020202020204" pitchFamily="34" charset="0"/>
              </a:rPr>
              <a:t>PATHWAY AND POLICY RESPOSITORY (PPR)</a:t>
            </a:r>
            <a:endParaRPr lang="en-GB" sz="2000">
              <a:solidFill>
                <a:schemeClr val="tx2"/>
              </a:solidFill>
              <a:latin typeface="Arial" panose="020B0604020202020204" pitchFamily="34" charset="0"/>
              <a:cs typeface="Arial" panose="020B0604020202020204" pitchFamily="34" charset="0"/>
            </a:endParaRPr>
          </a:p>
        </p:txBody>
      </p:sp>
      <p:sp>
        <p:nvSpPr>
          <p:cNvPr id="54" name="Rectangle 53"/>
          <p:cNvSpPr/>
          <p:nvPr/>
        </p:nvSpPr>
        <p:spPr>
          <a:xfrm>
            <a:off x="239887" y="795571"/>
            <a:ext cx="6372000" cy="1384995"/>
          </a:xfrm>
          <a:prstGeom prst="rect">
            <a:avLst/>
          </a:prstGeom>
        </p:spPr>
        <p:txBody>
          <a:bodyPr wrap="square">
            <a:spAutoFit/>
          </a:bodyPr>
          <a:lstStyle/>
          <a:p>
            <a:pPr fontAlgn="base"/>
            <a:r>
              <a:rPr lang="en-GB" sz="1200">
                <a:latin typeface="Arial" panose="020B0604020202020204" pitchFamily="34" charset="0"/>
                <a:cs typeface="Arial" panose="020B0604020202020204" pitchFamily="34" charset="0"/>
              </a:rPr>
              <a:t>Referrers across primary care, community services, and secondary care face challenges in accessing up-to-date clinical commissioning policies and clinical pathways.  The PPR provides referrers across Humber and North Yorkshire with easy access to policies and pathways. The PPR is a clinical web-based platform for sharing policy and pathway information to support referral and decision-making.  The site is organised by Place, specialty, policy, and pathway.  Designed for clinical users; with a team that can upload and update content to keep information current. </a:t>
            </a:r>
          </a:p>
        </p:txBody>
      </p:sp>
      <p:sp>
        <p:nvSpPr>
          <p:cNvPr id="55" name="Rectangle 54"/>
          <p:cNvSpPr/>
          <p:nvPr/>
        </p:nvSpPr>
        <p:spPr>
          <a:xfrm>
            <a:off x="211493" y="481486"/>
            <a:ext cx="6428789" cy="31340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a:solidFill>
                  <a:schemeClr val="bg1"/>
                </a:solidFill>
                <a:latin typeface="Arial" panose="020B0604020202020204" pitchFamily="34" charset="0"/>
                <a:cs typeface="Arial" panose="020B0604020202020204" pitchFamily="34" charset="0"/>
              </a:rPr>
              <a:t>INTRODUCTION</a:t>
            </a:r>
          </a:p>
        </p:txBody>
      </p:sp>
      <p:sp>
        <p:nvSpPr>
          <p:cNvPr id="5" name="Rectangle 4">
            <a:extLst>
              <a:ext uri="{FF2B5EF4-FFF2-40B4-BE49-F238E27FC236}">
                <a16:creationId xmlns:a16="http://schemas.microsoft.com/office/drawing/2014/main" id="{27F70C18-ED96-1D18-E9FD-937248C631AA}"/>
              </a:ext>
            </a:extLst>
          </p:cNvPr>
          <p:cNvSpPr/>
          <p:nvPr/>
        </p:nvSpPr>
        <p:spPr>
          <a:xfrm>
            <a:off x="211492" y="4692302"/>
            <a:ext cx="6428789" cy="2848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a:solidFill>
                  <a:schemeClr val="bg1"/>
                </a:solidFill>
                <a:latin typeface="Arial" panose="020B0604020202020204" pitchFamily="34" charset="0"/>
                <a:cs typeface="Arial" panose="020B0604020202020204" pitchFamily="34" charset="0"/>
              </a:rPr>
              <a:t>COMMUNICATION &amp; ENGAGEMENT</a:t>
            </a:r>
          </a:p>
        </p:txBody>
      </p:sp>
      <p:sp>
        <p:nvSpPr>
          <p:cNvPr id="10" name="TextBox 9">
            <a:extLst>
              <a:ext uri="{FF2B5EF4-FFF2-40B4-BE49-F238E27FC236}">
                <a16:creationId xmlns:a16="http://schemas.microsoft.com/office/drawing/2014/main" id="{52E7192E-1BD0-C9AB-2790-C7DA93B9BBFE}"/>
              </a:ext>
            </a:extLst>
          </p:cNvPr>
          <p:cNvSpPr txBox="1"/>
          <p:nvPr/>
        </p:nvSpPr>
        <p:spPr>
          <a:xfrm>
            <a:off x="211492" y="5011257"/>
            <a:ext cx="6407263" cy="2492990"/>
          </a:xfrm>
          <a:prstGeom prst="rect">
            <a:avLst/>
          </a:prstGeom>
          <a:noFill/>
          <a:ln w="31750">
            <a:solidFill>
              <a:schemeClr val="tx2"/>
            </a:solidFill>
          </a:ln>
        </p:spPr>
        <p:txBody>
          <a:bodyPr wrap="square" rtlCol="0">
            <a:spAutoFit/>
          </a:bodyPr>
          <a:lstStyle/>
          <a:p>
            <a:pPr algn="just"/>
            <a:r>
              <a:rPr lang="en-GB" sz="1200">
                <a:latin typeface="Arial" panose="020B0604020202020204" pitchFamily="34" charset="0"/>
                <a:cs typeface="Arial" panose="020B0604020202020204" pitchFamily="34" charset="0"/>
              </a:rPr>
              <a:t>The PPR can be accessed via the following link: </a:t>
            </a:r>
          </a:p>
          <a:p>
            <a:pPr algn="just"/>
            <a:r>
              <a:rPr lang="en-GB" sz="1200">
                <a:latin typeface="Arial" panose="020B0604020202020204" pitchFamily="34" charset="0"/>
                <a:cs typeface="Arial" panose="020B0604020202020204" pitchFamily="34" charset="0"/>
                <a:hlinkClick r:id="rId6"/>
              </a:rPr>
              <a:t>Home - HNY Policy and Pathway Repository</a:t>
            </a:r>
            <a:r>
              <a:rPr lang="en-GB" sz="1200">
                <a:latin typeface="Arial" panose="020B0604020202020204" pitchFamily="34" charset="0"/>
                <a:cs typeface="Arial" panose="020B0604020202020204" pitchFamily="34" charset="0"/>
              </a:rPr>
              <a:t> </a:t>
            </a:r>
          </a:p>
          <a:p>
            <a:pPr algn="just"/>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The PPR addresses a critical gap in clinical referral support by offering a centralised, accessible, and user-driven repository. It is anticipated that implementation will improve referral accuracy, patient experience, and health system efficiency across the integrated care system.  The PPR will fully replace the existing York RSS site and the Hull and East Riding Pathway Information Portal.  To ensure a smooth transition, we will provide regular updates to colleagues in Primary Care and clear communications on the current sites, directing users to the new PPR and explaining how to access it.</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If you have any questions or queries regarding the PPR please contact our central mailbox - </a:t>
            </a:r>
            <a:r>
              <a:rPr lang="en-GB" sz="1200" u="sng">
                <a:latin typeface="Arial" panose="020B0604020202020204" pitchFamily="34" charset="0"/>
                <a:cs typeface="Arial" panose="020B0604020202020204" pitchFamily="34" charset="0"/>
                <a:hlinkClick r:id="rId7"/>
              </a:rPr>
              <a:t>hnyicb.ppr@nhs.net</a:t>
            </a:r>
            <a:r>
              <a:rPr lang="en-GB" sz="1200">
                <a:latin typeface="Arial" panose="020B0604020202020204" pitchFamily="34" charset="0"/>
                <a:cs typeface="Arial" panose="020B0604020202020204" pitchFamily="34" charset="0"/>
              </a:rPr>
              <a:t>  </a:t>
            </a:r>
          </a:p>
        </p:txBody>
      </p:sp>
      <p:pic>
        <p:nvPicPr>
          <p:cNvPr id="15" name="Picture 14" descr="A screenshot of a computer&#10;&#10;AI-generated content may be incorrect.">
            <a:extLst>
              <a:ext uri="{FF2B5EF4-FFF2-40B4-BE49-F238E27FC236}">
                <a16:creationId xmlns:a16="http://schemas.microsoft.com/office/drawing/2014/main" id="{F4E3CEA2-96D4-AE9A-5DC1-46B33ED66BA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6802" y="2223372"/>
            <a:ext cx="6436641" cy="2492990"/>
          </a:xfrm>
          <a:prstGeom prst="rect">
            <a:avLst/>
          </a:prstGeom>
        </p:spPr>
      </p:pic>
      <p:sp>
        <p:nvSpPr>
          <p:cNvPr id="16" name="Rectangle 15">
            <a:extLst>
              <a:ext uri="{FF2B5EF4-FFF2-40B4-BE49-F238E27FC236}">
                <a16:creationId xmlns:a16="http://schemas.microsoft.com/office/drawing/2014/main" id="{371D3381-28DC-06B5-0574-7D403580E7EE}"/>
              </a:ext>
            </a:extLst>
          </p:cNvPr>
          <p:cNvSpPr/>
          <p:nvPr/>
        </p:nvSpPr>
        <p:spPr>
          <a:xfrm>
            <a:off x="211492" y="7542240"/>
            <a:ext cx="6428789" cy="2848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a:solidFill>
                  <a:schemeClr val="bg1"/>
                </a:solidFill>
                <a:latin typeface="Arial" panose="020B0604020202020204" pitchFamily="34" charset="0"/>
                <a:cs typeface="Arial" panose="020B0604020202020204" pitchFamily="34" charset="0"/>
              </a:rPr>
              <a:t>NEXT STEPS</a:t>
            </a:r>
          </a:p>
        </p:txBody>
      </p:sp>
      <p:sp>
        <p:nvSpPr>
          <p:cNvPr id="17" name="TextBox 16">
            <a:extLst>
              <a:ext uri="{FF2B5EF4-FFF2-40B4-BE49-F238E27FC236}">
                <a16:creationId xmlns:a16="http://schemas.microsoft.com/office/drawing/2014/main" id="{37F3B8E5-1ACC-E8BA-BEDE-CB4676C8C8CF}"/>
              </a:ext>
            </a:extLst>
          </p:cNvPr>
          <p:cNvSpPr txBox="1"/>
          <p:nvPr/>
        </p:nvSpPr>
        <p:spPr>
          <a:xfrm>
            <a:off x="211492" y="7871438"/>
            <a:ext cx="6407263" cy="1754326"/>
          </a:xfrm>
          <a:prstGeom prst="rect">
            <a:avLst/>
          </a:prstGeom>
          <a:noFill/>
          <a:ln w="31750">
            <a:solidFill>
              <a:schemeClr val="tx2"/>
            </a:solidFill>
          </a:ln>
        </p:spPr>
        <p:txBody>
          <a:bodyPr wrap="square" rtlCol="0">
            <a:spAutoFit/>
          </a:bodyPr>
          <a:lstStyle/>
          <a:p>
            <a:r>
              <a:rPr lang="en-GB" sz="1200" b="1">
                <a:latin typeface="Arial" panose="020B0604020202020204" pitchFamily="34" charset="0"/>
                <a:cs typeface="Arial" panose="020B0604020202020204" pitchFamily="34" charset="0"/>
              </a:rPr>
              <a:t>North Yorkshire Launch:</a:t>
            </a:r>
            <a:r>
              <a:rPr lang="en-GB" sz="1200">
                <a:latin typeface="Arial" panose="020B0604020202020204" pitchFamily="34" charset="0"/>
                <a:cs typeface="Arial" panose="020B0604020202020204" pitchFamily="34" charset="0"/>
              </a:rPr>
              <a:t> Finalise implementation and go live in North Yorkshire.</a:t>
            </a:r>
          </a:p>
          <a:p>
            <a:r>
              <a:rPr lang="en-GB" sz="1200" b="1">
                <a:latin typeface="Arial" panose="020B0604020202020204" pitchFamily="34" charset="0"/>
                <a:cs typeface="Arial" panose="020B0604020202020204" pitchFamily="34" charset="0"/>
              </a:rPr>
              <a:t>Stakeholder Engagement:</a:t>
            </a:r>
            <a:r>
              <a:rPr lang="en-GB" sz="1200">
                <a:latin typeface="Arial" panose="020B0604020202020204" pitchFamily="34" charset="0"/>
                <a:cs typeface="Arial" panose="020B0604020202020204" pitchFamily="34" charset="0"/>
              </a:rPr>
              <a:t> Distribute key information to ICS partners in October to ensure awareness and adoption.</a:t>
            </a:r>
          </a:p>
          <a:p>
            <a:r>
              <a:rPr lang="en-GB" sz="1200" b="1">
                <a:latin typeface="Arial" panose="020B0604020202020204" pitchFamily="34" charset="0"/>
                <a:cs typeface="Arial" panose="020B0604020202020204" pitchFamily="34" charset="0"/>
              </a:rPr>
              <a:t>Pathway Review &amp; Harmonisation:</a:t>
            </a:r>
            <a:r>
              <a:rPr lang="en-GB" sz="1200">
                <a:latin typeface="Arial" panose="020B0604020202020204" pitchFamily="34" charset="0"/>
                <a:cs typeface="Arial" panose="020B0604020202020204" pitchFamily="34" charset="0"/>
              </a:rPr>
              <a:t> Continue collaborative work through the Clinical Effectiveness Unit to align and streamline pathways across Humber and North Yorkshire.</a:t>
            </a:r>
          </a:p>
          <a:p>
            <a:r>
              <a:rPr lang="en-GB" sz="1200" b="1">
                <a:latin typeface="Arial" panose="020B0604020202020204" pitchFamily="34" charset="0"/>
                <a:cs typeface="Arial" panose="020B0604020202020204" pitchFamily="34" charset="0"/>
              </a:rPr>
              <a:t>User Feedback:</a:t>
            </a:r>
            <a:r>
              <a:rPr lang="en-GB" sz="1200">
                <a:latin typeface="Arial" panose="020B0604020202020204" pitchFamily="34" charset="0"/>
                <a:cs typeface="Arial" panose="020B0604020202020204" pitchFamily="34" charset="0"/>
              </a:rPr>
              <a:t> Collect and analyse feedback from current users to inform future enhancements and support ongoing improvement.</a:t>
            </a:r>
          </a:p>
          <a:p>
            <a:r>
              <a:rPr lang="en-GB" sz="1200">
                <a:latin typeface="Arial" panose="020B0604020202020204" pitchFamily="34" charset="0"/>
                <a:cs typeface="Arial" panose="020B0604020202020204" pitchFamily="34" charset="0"/>
              </a:rPr>
              <a:t>If you would like to be involved with this work, please contact the ICBs CEU at </a:t>
            </a:r>
            <a:r>
              <a:rPr lang="en-GB" sz="1200">
                <a:latin typeface="Arial" panose="020B0604020202020204" pitchFamily="34" charset="0"/>
                <a:cs typeface="Arial" panose="020B0604020202020204" pitchFamily="34" charset="0"/>
                <a:hlinkClick r:id="rId9"/>
              </a:rPr>
              <a:t>hnyicb.clinicaleffectivenessunit@nhs.net</a:t>
            </a:r>
            <a:r>
              <a:rPr lang="en-GB" sz="120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3924767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44546A"/>
      </a:hlink>
      <a:folHlink>
        <a:srgbClr val="FFC0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02B7A97C4A6D048B9AD25DF6661F454" ma:contentTypeVersion="9" ma:contentTypeDescription="Create a new document." ma:contentTypeScope="" ma:versionID="f67ec352905dc89c21fb836de2a074c7">
  <xsd:schema xmlns:xsd="http://www.w3.org/2001/XMLSchema" xmlns:xs="http://www.w3.org/2001/XMLSchema" xmlns:p="http://schemas.microsoft.com/office/2006/metadata/properties" xmlns:ns1="http://schemas.microsoft.com/sharepoint/v3" xmlns:ns2="ae9f3c50-a181-4d85-bc25-26de5d9cdf8e" targetNamespace="http://schemas.microsoft.com/office/2006/metadata/properties" ma:root="true" ma:fieldsID="9a41112d736fbf6c1e13a5716c75491c" ns1:_="" ns2:_="">
    <xsd:import namespace="http://schemas.microsoft.com/sharepoint/v3"/>
    <xsd:import namespace="ae9f3c50-a181-4d85-bc25-26de5d9cdf8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9f3c50-a181-4d85-bc25-26de5d9cdf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4A7ACB-1051-4449-9785-CB105FEE8B8A}">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6C299476-E3E5-4D0F-B6C4-661C5B978AB8}">
  <ds:schemaRefs>
    <ds:schemaRef ds:uri="http://schemas.microsoft.com/sharepoint/v3/contenttype/forms"/>
  </ds:schemaRefs>
</ds:datastoreItem>
</file>

<file path=customXml/itemProps3.xml><?xml version="1.0" encoding="utf-8"?>
<ds:datastoreItem xmlns:ds="http://schemas.openxmlformats.org/officeDocument/2006/customXml" ds:itemID="{A6DD575E-13FB-4658-8FC7-BBEC3D47EBD2}">
  <ds:schemaRefs>
    <ds:schemaRef ds:uri="ae9f3c50-a181-4d85-bc25-26de5d9cdf8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344</Words>
  <Application>Microsoft Office PowerPoint</Application>
  <PresentationFormat>A4 Paper (210x297 mm)</PresentationFormat>
  <Paragraphs>17</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Calibri</vt:lpstr>
      <vt:lpstr>Calibri Light</vt:lpstr>
      <vt:lpstr>Office Theme</vt:lpstr>
      <vt:lpstr>think-cell Slide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charlotte.chamberlain1@nhs.net</dc:creator>
  <cp:lastModifiedBy>BLACK, Rebecca (NHS HUMBER AND NORTH YORKSHIRE ICB - 02Y)</cp:lastModifiedBy>
  <cp:revision>1</cp:revision>
  <dcterms:modified xsi:type="dcterms:W3CDTF">2026-01-21T13:48:31Z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0x010100C02B7A97C4A6D048B9AD25DF6661F454</vt:lpwstr>
  </property>
</Properties>
</file>