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26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27317D-6463-70EE-BFA4-64051160B369}" v="23" dt="2025-11-10T13:45:42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8931-D304-63B6-E18E-44787E83B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301268-577A-66A5-E207-A0EB8A873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8DEE3-B309-7999-2ABA-E3269919B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962B4-DE82-F8C6-5F78-3C7F4EB71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B89AD-D29C-EA11-3DBC-8AC50A452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29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0C544-C2F1-F283-A148-E957D327C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6C9925-DF17-747F-0855-F9E69B21E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111C1-8DBB-95AF-FE75-E812A74D6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AF798-0856-BF09-A310-7DED6A8D9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62EAD-83B3-CB2F-3C8E-948921D58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64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491B53-3D6F-6827-ECBD-2E55877D6D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EE6398-ED71-DD6D-1628-B9DA787934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B6669-6E6B-CD99-9B5B-7FC099A0F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AD971-40B0-5EBC-4334-9BE8C7610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16200-54DF-9BD5-BAB2-E9A36321D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92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6B6F9-F0B5-7965-1B3F-E5DD19593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A14F6-EED9-2A0D-7CA2-52641166C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B4D2E-8C68-32A9-B696-7643399B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1FDCD-6263-44FD-E17D-21CA183F3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FCF3B-DB65-718E-FCAA-242FCB9A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04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6BC63-F244-6908-8316-95C73D436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8483A-2A66-7FE3-5B08-6F554356F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B4F3B-377D-1152-0EB0-E87024B8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D977F-0DD4-154F-7DA7-135FAEF84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8AC6F-1CBB-9E8A-1DD6-1740D178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80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1E252-3392-C389-04E1-108CD8AD6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CD4F-AA7E-0F72-FE3B-2295009FA5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F2B220-BA29-1663-EB38-B0C7D7CAC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CD5AB-8495-D65F-8C19-6D41CAB48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7EE3C-10EA-2D7C-3907-90C9EC915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E789A6-1AD5-99B5-CE57-B915787E5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60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D5809-55E1-259F-6D05-729E846EA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17FC4-25B8-E480-0D57-584BDD281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2A6401-A1DF-902B-4845-BCB115997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7E89B-16EB-A12B-6AA7-BDFDCF492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1F877B-3B46-7DC0-6F79-055B68FE64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43744F-B05B-709D-ED80-A27A8E8C1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8F0B6B-0F4E-0131-5F29-557CFD74E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152811-BD7B-D1A1-037F-E1D43968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04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5D5C8-5192-CC83-FCB2-3DF90F2B8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C94B0B-BA21-C600-F50C-25F23650F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D64524-DFAC-1BD4-1569-0FABF9F0A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77F38-F0C9-1B3B-4557-8CF2DC892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40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F1C52C-04F0-C86C-D8F6-583765265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F17BE6-2417-6D90-AFD4-8C565197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0ABC1D-CAB7-74BA-253F-00D40157F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95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CEA97-9506-52A6-30FC-63A0784A1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DEC87-A916-1407-45ED-4174096EA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C7254F-AFB6-9450-8A1D-0521C0C78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6892E-4F00-1716-D636-A87F7BE32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60A28-1181-F3DB-6862-04081288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7EAB2E-D59D-E0DB-F6E4-A3193500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99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4D5A9-AA44-2691-24E5-1A693C08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DBDA21-A343-83A9-F692-0828C12A6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A32D92-A93D-4092-9478-F8B8F78DCD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F3EB37-137D-CAE4-260A-C5A3B571C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C92A1-ED55-74A9-927A-D00B78E77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136251-D424-4CA9-1372-805C3141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258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026E3F-BA56-1A3C-F8DA-B367EBF0F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BDB6B-9ADC-5DEA-254A-0235D2F5C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C0521-B875-43CE-FB56-256E7632E5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9B04D2-960E-4942-BF5B-50EB8814CE15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707C8-FE3C-43D4-6E90-BF8E4C133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BF150-68DD-5DE9-F742-8DE603C89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A97080-4E43-453F-810B-5F70E0BD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623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hnyppr.org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E6291E0-85DD-77D2-8897-9415E3259069}"/>
              </a:ext>
            </a:extLst>
          </p:cNvPr>
          <p:cNvSpPr/>
          <p:nvPr/>
        </p:nvSpPr>
        <p:spPr>
          <a:xfrm>
            <a:off x="0" y="-89358"/>
            <a:ext cx="12192000" cy="1818968"/>
          </a:xfrm>
          <a:prstGeom prst="rect">
            <a:avLst/>
          </a:prstGeom>
          <a:solidFill>
            <a:srgbClr val="012265"/>
          </a:solidFill>
          <a:ln>
            <a:solidFill>
              <a:srgbClr val="01226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388DAF-5A6C-AE6E-E75F-F4E524E74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48" y="1042219"/>
            <a:ext cx="9988074" cy="776749"/>
          </a:xfrm>
        </p:spPr>
        <p:txBody>
          <a:bodyPr anchor="t">
            <a:normAutofit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Policy and Pathway Repository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DA964-2A8E-35CB-673C-954B564E3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98" y="1852992"/>
            <a:ext cx="11857126" cy="467451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purpose of the Policy and Pathway Repository (PPR) is to improve access to consistent, centralised clinical commissioning policies and pathway information for referrers across the region.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Background: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Referrers across primary care, community services, and secondary care face challenges in accessing up-to-date, consistent referral clinical commissioning policies and clinical pathways. The current lack of a centralised, accessible source results in misdirected or inappropriate referrals, reducing clinical and operational efficiency and impacting patient experience.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Overview of the Policy &amp; Pathway Repository (PPR):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PPR is a clinical web-based platform for sharing policy and pathway information to support referral and decision-making.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Organised by Place, specialty, policy, and pathway.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Designed for clinical users; with a team that can upload and update content to keep information current.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Key Benefits: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Centralised Access: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A single source of truth for clinical commissioning policies and pathways, accessible across all geographies.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Improved Decision-Making: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Timely access to clear and consistent information supports accurate referrals and enhances patient outcomes.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Operational Efficiency: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Reduces inappropriate referrals, saves clinician time, and improves service utilisation.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User-Focused Design: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Searchable and structured for ease of use, including for locum clinicians.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Conclusion:</a:t>
            </a:r>
            <a:b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PPR addresses a critical gap in clinical referral support by offering a centralised, accessible, and user-driven repository. Its implementation will improve referral accuracy, patient experience, and health system efficiency across the integrated care system.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dirty="0">
                <a:latin typeface="Arial"/>
                <a:cs typeface="Arial"/>
              </a:rPr>
              <a:t>The PPR can be found at the following address - </a:t>
            </a:r>
            <a:r>
              <a:rPr lang="en-GB" sz="1200" dirty="0">
                <a:ea typeface="+mn-lt"/>
                <a:cs typeface="+mn-lt"/>
                <a:hlinkClick r:id="rId2"/>
              </a:rPr>
              <a:t>Home - HNY Policy and Pathway Repository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Humber and North Yorkshire Health and Care Partnership">
            <a:extLst>
              <a:ext uri="{FF2B5EF4-FFF2-40B4-BE49-F238E27FC236}">
                <a16:creationId xmlns:a16="http://schemas.microsoft.com/office/drawing/2014/main" id="{EFFB05CF-8770-721D-0059-8BBCE6B2D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99" y="241139"/>
            <a:ext cx="3566386" cy="677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Text&#10;&#10;Description automatically generated with low confidence">
            <a:extLst>
              <a:ext uri="{FF2B5EF4-FFF2-40B4-BE49-F238E27FC236}">
                <a16:creationId xmlns:a16="http://schemas.microsoft.com/office/drawing/2014/main" id="{F09CA106-6359-0CC2-F5E3-685CEF721A5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6823" b="18019"/>
          <a:stretch/>
        </p:blipFill>
        <p:spPr bwMode="auto">
          <a:xfrm>
            <a:off x="9892733" y="638127"/>
            <a:ext cx="2074348" cy="499159"/>
          </a:xfrm>
          <a:prstGeom prst="rect">
            <a:avLst/>
          </a:prstGeom>
          <a:noFill/>
          <a:effectLst>
            <a:glow>
              <a:schemeClr val="bg1">
                <a:lumMod val="95000"/>
              </a:schemeClr>
            </a:glow>
            <a:outerShdw blurRad="50800" dist="50800" dir="5400000" sx="1000" sy="1000" algn="ctr" rotWithShape="0">
              <a:schemeClr val="bg1">
                <a:alpha val="99000"/>
              </a:schemeClr>
            </a:outerShdw>
            <a:softEdge rad="0"/>
          </a:effectLst>
        </p:spPr>
      </p:pic>
      <p:pic>
        <p:nvPicPr>
          <p:cNvPr id="13" name="Picture 12" descr="Text&#10;&#10;Description automatically generated with low confidence">
            <a:extLst>
              <a:ext uri="{FF2B5EF4-FFF2-40B4-BE49-F238E27FC236}">
                <a16:creationId xmlns:a16="http://schemas.microsoft.com/office/drawing/2014/main" id="{87F57429-F7A4-DD8D-E5B2-2034F6977A9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221"/>
          <a:stretch/>
        </p:blipFill>
        <p:spPr bwMode="auto">
          <a:xfrm>
            <a:off x="9876119" y="228321"/>
            <a:ext cx="2090962" cy="409807"/>
          </a:xfrm>
          <a:prstGeom prst="rect">
            <a:avLst/>
          </a:prstGeom>
          <a:noFill/>
        </p:spPr>
      </p:pic>
      <p:pic>
        <p:nvPicPr>
          <p:cNvPr id="15" name="Picture 14" descr="Text&#10;&#10;Description automatically generated with low confidence">
            <a:extLst>
              <a:ext uri="{FF2B5EF4-FFF2-40B4-BE49-F238E27FC236}">
                <a16:creationId xmlns:a16="http://schemas.microsoft.com/office/drawing/2014/main" id="{ECFF3005-8CDE-BE57-EC28-41F4AD6AC4B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91"/>
          <a:stretch/>
        </p:blipFill>
        <p:spPr bwMode="auto">
          <a:xfrm>
            <a:off x="9892733" y="1137286"/>
            <a:ext cx="2074348" cy="1991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140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F73B6DC-1DF1-1A1D-0C17-BB30FFA30BA5}"/>
              </a:ext>
            </a:extLst>
          </p:cNvPr>
          <p:cNvSpPr txBox="1"/>
          <p:nvPr/>
        </p:nvSpPr>
        <p:spPr>
          <a:xfrm>
            <a:off x="288474" y="618088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Pathway page: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FC6FDFD-0231-55CB-6F24-6750BBCECF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74" y="956642"/>
            <a:ext cx="5044671" cy="53707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729C6E8-205B-4FB3-E642-9FD6710AE440}"/>
              </a:ext>
            </a:extLst>
          </p:cNvPr>
          <p:cNvSpPr txBox="1"/>
          <p:nvPr/>
        </p:nvSpPr>
        <p:spPr>
          <a:xfrm>
            <a:off x="6634410" y="544621"/>
            <a:ext cx="1812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Policy page: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2E7FA4-4599-C4FC-0183-7FD9D3CCF0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4410" y="958315"/>
            <a:ext cx="5065495" cy="49413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E1AA79D-429E-1772-094A-0F2EB72D644A}"/>
              </a:ext>
            </a:extLst>
          </p:cNvPr>
          <p:cNvSpPr txBox="1"/>
          <p:nvPr/>
        </p:nvSpPr>
        <p:spPr>
          <a:xfrm>
            <a:off x="288474" y="206067"/>
            <a:ext cx="7986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The below shows examples of the pages within the repository </a:t>
            </a:r>
          </a:p>
        </p:txBody>
      </p:sp>
    </p:spTree>
    <p:extLst>
      <p:ext uri="{BB962C8B-B14F-4D97-AF65-F5344CB8AC3E}">
        <p14:creationId xmlns:p14="http://schemas.microsoft.com/office/powerpoint/2010/main" val="1776530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B19AA6A0594647806D4A260F9F22A7" ma:contentTypeVersion="12" ma:contentTypeDescription="Create a new document." ma:contentTypeScope="" ma:versionID="448d14c2dd2a91f1c4e5a4b452280cd4">
  <xsd:schema xmlns:xsd="http://www.w3.org/2001/XMLSchema" xmlns:xs="http://www.w3.org/2001/XMLSchema" xmlns:p="http://schemas.microsoft.com/office/2006/metadata/properties" xmlns:ns2="6ae7d96c-2f59-4bb2-9ac4-08788595d8e4" xmlns:ns3="c0a7f1af-3704-4992-9480-985420e4f9ef" targetNamespace="http://schemas.microsoft.com/office/2006/metadata/properties" ma:root="true" ma:fieldsID="9e4dc450f536dde94b33fae7583209b6" ns2:_="" ns3:_="">
    <xsd:import namespace="6ae7d96c-2f59-4bb2-9ac4-08788595d8e4"/>
    <xsd:import namespace="c0a7f1af-3704-4992-9480-985420e4f9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e7d96c-2f59-4bb2-9ac4-08788595d8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a7f1af-3704-4992-9480-985420e4f9e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c741edf-17ea-49d2-9bf3-38f0d22b58c1}" ma:internalName="TaxCatchAll" ma:showField="CatchAllData" ma:web="c0a7f1af-3704-4992-9480-985420e4f9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a7f1af-3704-4992-9480-985420e4f9ef" xsi:nil="true"/>
    <lcf76f155ced4ddcb4097134ff3c332f xmlns="6ae7d96c-2f59-4bb2-9ac4-08788595d8e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0E83FF-FF99-46C2-988E-7CF6A60675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CE4505-9AC7-426B-8C1F-A078183314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e7d96c-2f59-4bb2-9ac4-08788595d8e4"/>
    <ds:schemaRef ds:uri="c0a7f1af-3704-4992-9480-985420e4f9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9C3537-AA8C-408E-A04A-D5AC608988D7}">
  <ds:schemaRefs>
    <ds:schemaRef ds:uri="http://purl.org/dc/elements/1.1/"/>
    <ds:schemaRef ds:uri="http://purl.org/dc/terms/"/>
    <ds:schemaRef ds:uri="http://schemas.microsoft.com/office/2006/documentManagement/types"/>
    <ds:schemaRef ds:uri="6ae7d96c-2f59-4bb2-9ac4-08788595d8e4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0a7f1af-3704-4992-9480-985420e4f9ef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298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Policy and Pathway Repository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FULCHINI, Polly (NHS HUMBER AND NORTH YORKSHIRE ICB - 03Q)</dc:creator>
  <cp:lastModifiedBy>BLACK, Rebecca (NHS HUMBER AND NORTH YORKSHIRE ICB - 02Y)</cp:lastModifiedBy>
  <cp:revision>14</cp:revision>
  <dcterms:created xsi:type="dcterms:W3CDTF">2025-06-11T14:56:28Z</dcterms:created>
  <dcterms:modified xsi:type="dcterms:W3CDTF">2026-01-21T13:49:48Z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0x0101008AB19AA6A0594647806D4A260F9F22A7</vt:lpwstr>
  </property>
  <property fmtid="{D5CDD505-2E9C-101B-9397-08002B2CF9AE}" pid="3" name="MediaServiceImageTags">
    <vt:lpwstr/>
  </property>
</Properties>
</file>